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sldIdLst>
    <p:sldId id="258" r:id="rId4"/>
    <p:sldId id="267" r:id="rId5"/>
    <p:sldId id="275" r:id="rId6"/>
    <p:sldId id="277" r:id="rId7"/>
    <p:sldId id="279" r:id="rId8"/>
    <p:sldId id="280" r:id="rId9"/>
    <p:sldId id="281" r:id="rId10"/>
    <p:sldId id="282" r:id="rId11"/>
    <p:sldId id="28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8CC59C-1374-D626-5590-F9CFC8DF351C}" name="Steve McDonald" initials="SM" userId="S::smcdonald@abdosolutions.com::84298459-2376-4180-ac20-5c15a7d331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3"/>
    <a:srgbClr val="4A4F54"/>
    <a:srgbClr val="FF6F48"/>
    <a:srgbClr val="FFC628"/>
    <a:srgbClr val="EBBA48"/>
    <a:srgbClr val="F4E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847" autoAdjust="0"/>
    <p:restoredTop sz="94643" autoAdjust="0"/>
  </p:normalViewPr>
  <p:slideViewPr>
    <p:cSldViewPr snapToGrid="0" snapToObjects="1" showGuides="1">
      <p:cViewPr>
        <p:scale>
          <a:sx n="84" d="100"/>
          <a:sy n="84" d="100"/>
        </p:scale>
        <p:origin x="144" y="10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3154" y="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9C4A8-34A2-CB4D-A9D9-755E40D581E9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ACED6-25EB-8645-B88B-1994244FE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ACED6-25EB-8645-B88B-1994244FEB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6033383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3EB61F-D1D3-864C-AFEB-0A1A8E77B3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48821" y="6207292"/>
            <a:ext cx="2032382" cy="2980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CAF18F-D81C-8C46-B9FE-6EF023573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2690193"/>
            <a:ext cx="6432203" cy="1996802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B7A98C4-F7AD-7241-88C3-24BBA3A392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4947733"/>
            <a:ext cx="5127511" cy="772902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Subhead Lorem Ipsum</a:t>
            </a:r>
          </a:p>
        </p:txBody>
      </p:sp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id="{F1236BFB-2F37-458F-BD17-5239AA9E4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70"/>
          <a:stretch/>
        </p:blipFill>
        <p:spPr>
          <a:xfrm flipH="1">
            <a:off x="8615667" y="3916158"/>
            <a:ext cx="4264910" cy="4264910"/>
          </a:xfrm>
          <a:prstGeom prst="ellipse">
            <a:avLst/>
          </a:prstGeom>
        </p:spPr>
      </p:pic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D5627CD6-F240-4DD1-A829-1C427C6E6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38"/>
          <a:stretch/>
        </p:blipFill>
        <p:spPr>
          <a:xfrm>
            <a:off x="5532489" y="-993730"/>
            <a:ext cx="5387301" cy="5387301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0E392-C696-F44F-B994-77A4F5BA68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74" y="432186"/>
            <a:ext cx="2437473" cy="14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0EE11-5648-4190-992E-E62C21B66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"/>
            <a:ext cx="4899102" cy="68580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0" y="6248400"/>
            <a:ext cx="4899102" cy="609600"/>
          </a:xfrm>
          <a:prstGeom prst="rect">
            <a:avLst/>
          </a:prstGeom>
          <a:solidFill>
            <a:schemeClr val="accent4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450" y="650963"/>
            <a:ext cx="6213730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9450" y="2627720"/>
            <a:ext cx="6213730" cy="3193217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0E2F78-BF4D-0340-BDC8-4C57CD8D0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rcRect/>
          <a:stretch/>
        </p:blipFill>
        <p:spPr>
          <a:xfrm>
            <a:off x="648821" y="6392134"/>
            <a:ext cx="909120" cy="30061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4680628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w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7292898" y="6248400"/>
            <a:ext cx="4899102" cy="609600"/>
          </a:xfrm>
          <a:prstGeom prst="rect">
            <a:avLst/>
          </a:prstGeom>
          <a:solidFill>
            <a:srgbClr val="EBB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3"/>
            <a:ext cx="6432203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2627720"/>
            <a:ext cx="6432203" cy="3193217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195186-7A62-A941-AF73-66ABF81FEF24}"/>
              </a:ext>
            </a:extLst>
          </p:cNvPr>
          <p:cNvSpPr/>
          <p:nvPr userDrawn="1"/>
        </p:nvSpPr>
        <p:spPr>
          <a:xfrm>
            <a:off x="7292898" y="0"/>
            <a:ext cx="4899102" cy="624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F6CC556-1423-2047-8120-BE2C2843B46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28156" y="1044247"/>
            <a:ext cx="3715023" cy="494622"/>
          </a:xfrm>
        </p:spPr>
        <p:txBody>
          <a:bodyPr lIns="0" tIns="0" rIns="0" bIns="0" numCol="1" spcCol="27432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7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SIDEBAR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78D5AB-6408-E747-9AF7-DF4B9F63815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828156" y="1784196"/>
            <a:ext cx="3715023" cy="4036742"/>
          </a:xfrm>
        </p:spPr>
        <p:txBody>
          <a:bodyPr lIns="0" tIns="0" rIns="0" bIns="0" numCol="1" spcCol="27432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Sidebar text here</a:t>
            </a:r>
          </a:p>
        </p:txBody>
      </p:sp>
    </p:spTree>
    <p:extLst>
      <p:ext uri="{BB962C8B-B14F-4D97-AF65-F5344CB8AC3E}">
        <p14:creationId xmlns:p14="http://schemas.microsoft.com/office/powerpoint/2010/main" val="405089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Two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2627720"/>
            <a:ext cx="10894358" cy="3193217"/>
          </a:xfrm>
        </p:spPr>
        <p:txBody>
          <a:bodyPr lIns="0" tIns="0" rIns="0" bIns="0" numCol="2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Two-column text layout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E5E8D4E-8FC3-D646-9598-99AD5413D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3"/>
            <a:ext cx="6432203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3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8799CF-4DD2-4F43-9D31-7474DD49212D}"/>
              </a:ext>
            </a:extLst>
          </p:cNvPr>
          <p:cNvCxnSpPr>
            <a:cxnSpLocks/>
          </p:cNvCxnSpPr>
          <p:nvPr userDrawn="1"/>
        </p:nvCxnSpPr>
        <p:spPr>
          <a:xfrm>
            <a:off x="0" y="779896"/>
            <a:ext cx="64882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10CAEC-3056-4348-9A2C-8AF757FFF6CC}"/>
              </a:ext>
            </a:extLst>
          </p:cNvPr>
          <p:cNvCxnSpPr>
            <a:cxnSpLocks/>
          </p:cNvCxnSpPr>
          <p:nvPr userDrawn="1"/>
        </p:nvCxnSpPr>
        <p:spPr>
          <a:xfrm>
            <a:off x="0" y="1875451"/>
            <a:ext cx="64882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A57DA9-8432-425F-98B9-CAB694A1BF09}"/>
              </a:ext>
            </a:extLst>
          </p:cNvPr>
          <p:cNvCxnSpPr>
            <a:cxnSpLocks/>
          </p:cNvCxnSpPr>
          <p:nvPr userDrawn="1"/>
        </p:nvCxnSpPr>
        <p:spPr>
          <a:xfrm>
            <a:off x="0" y="2996885"/>
            <a:ext cx="64882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13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EC8CF2-A254-49E1-B8D4-5F8AD97C5C51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9699E1-8B2C-492C-88F9-252CED81D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5990D6-43F3-465E-AFDD-45373477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70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16BFDE04-7A7A-48F1-ADA2-9075994E1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61"/>
            <a:ext cx="12192000" cy="62529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EC8CF2-A254-49E1-B8D4-5F8AD97C5C51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9699E1-8B2C-492C-88F9-252CED81D5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5990D6-43F3-465E-AFDD-45373477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4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- Graph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3"/>
            <a:ext cx="5127511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Page with</a:t>
            </a:r>
            <a:br>
              <a:rPr lang="en-US" dirty="0"/>
            </a:br>
            <a:r>
              <a:rPr lang="en-US" dirty="0"/>
              <a:t>graph or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2627720"/>
            <a:ext cx="5127511" cy="3193217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</a:t>
            </a:r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5887F9D7-996C-834D-9A11-F2467C332985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147489" y="223027"/>
            <a:ext cx="5840072" cy="581164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368142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s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5E8D4E-8FC3-D646-9598-99AD5413D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2"/>
            <a:ext cx="6432203" cy="964071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Meet The Presenters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D4E4F9-C896-8649-819A-495BE1B7FA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373" y="2026447"/>
            <a:ext cx="1852792" cy="185279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D1E1E1-FB91-DC43-945F-170207B32468}"/>
              </a:ext>
            </a:extLst>
          </p:cNvPr>
          <p:cNvCxnSpPr>
            <a:cxnSpLocks/>
          </p:cNvCxnSpPr>
          <p:nvPr userDrawn="1"/>
        </p:nvCxnSpPr>
        <p:spPr>
          <a:xfrm>
            <a:off x="1284079" y="4853504"/>
            <a:ext cx="4473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0FF361F1-C6FF-1A41-9465-154380CF3F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008" y="4141710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6F7B5E9-A421-7343-9FBF-D52521CEC4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008" y="4432167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E7E6609-17A1-3C46-954E-8585A7BAE64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9008" y="5058061"/>
            <a:ext cx="1997523" cy="8734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bio or blurb</a:t>
            </a:r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0020C0DF-F7BB-7348-BC31-FCED11A404B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905025" y="2026447"/>
            <a:ext cx="1852792" cy="185279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749FF6F-AEB0-5A41-8868-E6F01E460499}"/>
              </a:ext>
            </a:extLst>
          </p:cNvPr>
          <p:cNvCxnSpPr>
            <a:cxnSpLocks/>
          </p:cNvCxnSpPr>
          <p:nvPr userDrawn="1"/>
        </p:nvCxnSpPr>
        <p:spPr>
          <a:xfrm>
            <a:off x="3607731" y="4853504"/>
            <a:ext cx="4473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271F25BA-4ABB-5B46-8D98-C6445E7DFBA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32660" y="4141710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E0B03771-4D27-BB4D-8E28-56C8B85BCF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32660" y="4432167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0" name="Text Placeholder 5">
            <a:extLst>
              <a:ext uri="{FF2B5EF4-FFF2-40B4-BE49-F238E27FC236}">
                <a16:creationId xmlns:a16="http://schemas.microsoft.com/office/drawing/2014/main" id="{F2941495-1652-2E42-8E78-B166D34914B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32660" y="5058061"/>
            <a:ext cx="1997523" cy="8734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bio or blurb</a:t>
            </a:r>
          </a:p>
        </p:txBody>
      </p:sp>
      <p:sp>
        <p:nvSpPr>
          <p:cNvPr id="91" name="Picture Placeholder 3">
            <a:extLst>
              <a:ext uri="{FF2B5EF4-FFF2-40B4-BE49-F238E27FC236}">
                <a16:creationId xmlns:a16="http://schemas.microsoft.com/office/drawing/2014/main" id="{8674069D-02EA-5344-B7A7-20BDCB3DFA7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228677" y="2026447"/>
            <a:ext cx="1852792" cy="185279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D55DF52-2235-4B42-B1A5-915C796583F1}"/>
              </a:ext>
            </a:extLst>
          </p:cNvPr>
          <p:cNvCxnSpPr>
            <a:cxnSpLocks/>
          </p:cNvCxnSpPr>
          <p:nvPr userDrawn="1"/>
        </p:nvCxnSpPr>
        <p:spPr>
          <a:xfrm>
            <a:off x="5931383" y="4853504"/>
            <a:ext cx="4473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7E445407-F358-2242-ACB1-B0C0B08CB67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6312" y="4141710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4" name="Text Placeholder 5">
            <a:extLst>
              <a:ext uri="{FF2B5EF4-FFF2-40B4-BE49-F238E27FC236}">
                <a16:creationId xmlns:a16="http://schemas.microsoft.com/office/drawing/2014/main" id="{B1C57FB0-6820-CF4D-8882-34579CD79D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56312" y="4432167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5" name="Text Placeholder 5">
            <a:extLst>
              <a:ext uri="{FF2B5EF4-FFF2-40B4-BE49-F238E27FC236}">
                <a16:creationId xmlns:a16="http://schemas.microsoft.com/office/drawing/2014/main" id="{2055D507-0111-A042-A20E-23F33E97BBA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56312" y="5058061"/>
            <a:ext cx="1997523" cy="8734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bio or blurb</a:t>
            </a:r>
          </a:p>
        </p:txBody>
      </p:sp>
      <p:sp>
        <p:nvSpPr>
          <p:cNvPr id="96" name="Picture Placeholder 3">
            <a:extLst>
              <a:ext uri="{FF2B5EF4-FFF2-40B4-BE49-F238E27FC236}">
                <a16:creationId xmlns:a16="http://schemas.microsoft.com/office/drawing/2014/main" id="{75B9D9FF-8210-864A-9314-28EB61F1CE4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552329" y="2026447"/>
            <a:ext cx="1852792" cy="185279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E422BC6-3E82-2A4D-8DB6-934B702DF8BF}"/>
              </a:ext>
            </a:extLst>
          </p:cNvPr>
          <p:cNvCxnSpPr>
            <a:cxnSpLocks/>
          </p:cNvCxnSpPr>
          <p:nvPr userDrawn="1"/>
        </p:nvCxnSpPr>
        <p:spPr>
          <a:xfrm>
            <a:off x="8255035" y="4853504"/>
            <a:ext cx="4473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 Placeholder 5">
            <a:extLst>
              <a:ext uri="{FF2B5EF4-FFF2-40B4-BE49-F238E27FC236}">
                <a16:creationId xmlns:a16="http://schemas.microsoft.com/office/drawing/2014/main" id="{CAB57921-2AC5-0741-953F-5BC701961C4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79964" y="4141710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1DD8BDF0-9E3F-0A41-ABE1-524699761CA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9964" y="4432167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DA933D02-7BE0-0A42-8B63-F4C6A01A69D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9964" y="5058061"/>
            <a:ext cx="1997523" cy="8734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bio or blurb</a:t>
            </a:r>
          </a:p>
        </p:txBody>
      </p:sp>
      <p:sp>
        <p:nvSpPr>
          <p:cNvPr id="101" name="Picture Placeholder 3">
            <a:extLst>
              <a:ext uri="{FF2B5EF4-FFF2-40B4-BE49-F238E27FC236}">
                <a16:creationId xmlns:a16="http://schemas.microsoft.com/office/drawing/2014/main" id="{C1EC0394-B869-2248-8487-CD88DC05817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875981" y="2026447"/>
            <a:ext cx="1852792" cy="185279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9A99E36-C33D-3942-A869-390E84868404}"/>
              </a:ext>
            </a:extLst>
          </p:cNvPr>
          <p:cNvCxnSpPr>
            <a:cxnSpLocks/>
          </p:cNvCxnSpPr>
          <p:nvPr userDrawn="1"/>
        </p:nvCxnSpPr>
        <p:spPr>
          <a:xfrm>
            <a:off x="10578687" y="4853504"/>
            <a:ext cx="4473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 Placeholder 5">
            <a:extLst>
              <a:ext uri="{FF2B5EF4-FFF2-40B4-BE49-F238E27FC236}">
                <a16:creationId xmlns:a16="http://schemas.microsoft.com/office/drawing/2014/main" id="{E7B13AD5-A297-0942-8C4F-440E1617215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03616" y="4141710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04" name="Text Placeholder 5">
            <a:extLst>
              <a:ext uri="{FF2B5EF4-FFF2-40B4-BE49-F238E27FC236}">
                <a16:creationId xmlns:a16="http://schemas.microsoft.com/office/drawing/2014/main" id="{E60FB193-8A32-844D-9516-6FD15CA5676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803616" y="4432167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Text Placeholder 5">
            <a:extLst>
              <a:ext uri="{FF2B5EF4-FFF2-40B4-BE49-F238E27FC236}">
                <a16:creationId xmlns:a16="http://schemas.microsoft.com/office/drawing/2014/main" id="{D93A4DB6-697A-BD4C-B4CB-220139960B2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803616" y="5058061"/>
            <a:ext cx="1997523" cy="87349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bio or blurb</a:t>
            </a:r>
          </a:p>
        </p:txBody>
      </p:sp>
    </p:spTree>
    <p:extLst>
      <p:ext uri="{BB962C8B-B14F-4D97-AF65-F5344CB8AC3E}">
        <p14:creationId xmlns:p14="http://schemas.microsoft.com/office/powerpoint/2010/main" val="1443674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5E8D4E-8FC3-D646-9598-99AD5413D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2"/>
            <a:ext cx="6432203" cy="964071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Meet The Presenter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D4E4F9-C896-8649-819A-495BE1B7FA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27898" y="2100747"/>
            <a:ext cx="3661938" cy="36619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6D1E1E1-FB91-DC43-945F-170207B32468}"/>
              </a:ext>
            </a:extLst>
          </p:cNvPr>
          <p:cNvCxnSpPr>
            <a:cxnSpLocks/>
          </p:cNvCxnSpPr>
          <p:nvPr userDrawn="1"/>
        </p:nvCxnSpPr>
        <p:spPr>
          <a:xfrm>
            <a:off x="5589836" y="3721371"/>
            <a:ext cx="151681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A8D0B77-0555-AE44-80E4-DAAF17336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71998" y="2863974"/>
            <a:ext cx="3946357" cy="29041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27612DE-864C-604D-9752-6EEBAF5BBB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71998" y="3215370"/>
            <a:ext cx="3946357" cy="29041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8474E34-4EF7-7C4C-A59A-D02AA52395D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71997" y="3958130"/>
            <a:ext cx="3946357" cy="127478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bio or blurb</a:t>
            </a:r>
          </a:p>
        </p:txBody>
      </p:sp>
    </p:spTree>
    <p:extLst>
      <p:ext uri="{BB962C8B-B14F-4D97-AF65-F5344CB8AC3E}">
        <p14:creationId xmlns:p14="http://schemas.microsoft.com/office/powerpoint/2010/main" val="831575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5E8D4E-8FC3-D646-9598-99AD5413D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2"/>
            <a:ext cx="6432203" cy="964071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Meet The Team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438F97B-E0D7-5C41-84CE-F729B3E5A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878" y="177618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A8B0D8-0741-6840-9C0F-8A351A58032C}"/>
              </a:ext>
            </a:extLst>
          </p:cNvPr>
          <p:cNvCxnSpPr>
            <a:cxnSpLocks/>
          </p:cNvCxnSpPr>
          <p:nvPr userDrawn="1"/>
        </p:nvCxnSpPr>
        <p:spPr>
          <a:xfrm>
            <a:off x="2204599" y="244649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95B2D0A7-0895-8144-B550-EF41CF7895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1430" y="315206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EB172110-9CA2-CF42-9BB0-1AEA44B4A27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978226" y="177618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6E4A0B00-F388-324F-BE0E-A470448A6E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49778" y="315206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4E5EA062-4BAA-ED4C-BA24-30120CE42FE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226574" y="177618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4C8EBC95-980B-2F43-980D-63BEAE4704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98126" y="315206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4" name="Picture Placeholder 3">
            <a:extLst>
              <a:ext uri="{FF2B5EF4-FFF2-40B4-BE49-F238E27FC236}">
                <a16:creationId xmlns:a16="http://schemas.microsoft.com/office/drawing/2014/main" id="{A6CD0EDB-A300-6143-B3C2-FEA61343136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474922" y="177618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222D3598-922E-6240-8C22-1DA215FE1A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46474" y="315206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309B7EF0-CCA5-B04E-AA35-54DC814D1AE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723270" y="177618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9781202B-6025-8D41-9DCF-F81608BAB2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94822" y="315206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6F6812A-AC44-564C-AA22-4104D0460E38}"/>
              </a:ext>
            </a:extLst>
          </p:cNvPr>
          <p:cNvCxnSpPr>
            <a:cxnSpLocks/>
          </p:cNvCxnSpPr>
          <p:nvPr userDrawn="1"/>
        </p:nvCxnSpPr>
        <p:spPr>
          <a:xfrm>
            <a:off x="4452947" y="244649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6DEFCE8-46D6-674B-9A8A-C480C23406AE}"/>
              </a:ext>
            </a:extLst>
          </p:cNvPr>
          <p:cNvCxnSpPr>
            <a:cxnSpLocks/>
          </p:cNvCxnSpPr>
          <p:nvPr userDrawn="1"/>
        </p:nvCxnSpPr>
        <p:spPr>
          <a:xfrm>
            <a:off x="6701295" y="244649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FF4FCF7-05C0-5341-9178-87A126DD2E07}"/>
              </a:ext>
            </a:extLst>
          </p:cNvPr>
          <p:cNvCxnSpPr>
            <a:cxnSpLocks/>
          </p:cNvCxnSpPr>
          <p:nvPr userDrawn="1"/>
        </p:nvCxnSpPr>
        <p:spPr>
          <a:xfrm>
            <a:off x="8949643" y="244649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F14FE81-F912-074F-8D4C-C0AB1510B4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1430" y="343176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A09F6B12-FC3B-784D-B87D-2DF87F3DDE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49778" y="343176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09EEAD44-D324-394B-98C0-0D53DDAA535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98126" y="343176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D329A61F-6847-EE4A-A819-B466B9C4B5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46474" y="343176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35621065-2308-1C43-87B9-1FF9E882AC0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394822" y="343176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FED68D32-28CF-0949-80FB-A8918ABA120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29878" y="397074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78508BF-F0F5-9341-9957-A2D0B6AADCCC}"/>
              </a:ext>
            </a:extLst>
          </p:cNvPr>
          <p:cNvCxnSpPr>
            <a:cxnSpLocks/>
          </p:cNvCxnSpPr>
          <p:nvPr userDrawn="1"/>
        </p:nvCxnSpPr>
        <p:spPr>
          <a:xfrm>
            <a:off x="2204599" y="464105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3B42FFBD-B9F9-6242-AF9E-8195F5DE7C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1430" y="534662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9" name="Picture Placeholder 3">
            <a:extLst>
              <a:ext uri="{FF2B5EF4-FFF2-40B4-BE49-F238E27FC236}">
                <a16:creationId xmlns:a16="http://schemas.microsoft.com/office/drawing/2014/main" id="{8C6EACB5-0F1F-9041-B217-EBC34E19814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978226" y="397074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599E309E-5B22-7041-BBAA-9993562092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49778" y="534662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71E88EF2-7141-FA4E-8572-3F62FFA441E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226574" y="397074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97C48DE5-508E-6A47-B717-DAA3065A051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898126" y="534662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6E447F4B-B1F0-0045-8F76-98C5C165A2C6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474922" y="397074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A53EE8D4-AAF7-F947-8830-7206D26C872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146474" y="534662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895A3549-1C9B-CF46-961F-1F1CF170ED5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9723270" y="3970744"/>
            <a:ext cx="1340626" cy="13406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AE7C12B6-5A7A-9E44-A155-8D2786ED23E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94822" y="5346626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23D4DED-18A7-304E-88CB-211F304EB81F}"/>
              </a:ext>
            </a:extLst>
          </p:cNvPr>
          <p:cNvCxnSpPr>
            <a:cxnSpLocks/>
          </p:cNvCxnSpPr>
          <p:nvPr userDrawn="1"/>
        </p:nvCxnSpPr>
        <p:spPr>
          <a:xfrm>
            <a:off x="4452947" y="464105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9C6EA9E-8032-114B-A095-B876C864535D}"/>
              </a:ext>
            </a:extLst>
          </p:cNvPr>
          <p:cNvCxnSpPr>
            <a:cxnSpLocks/>
          </p:cNvCxnSpPr>
          <p:nvPr userDrawn="1"/>
        </p:nvCxnSpPr>
        <p:spPr>
          <a:xfrm>
            <a:off x="6701295" y="464105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2EA2D6B-FBAF-3F4F-BBF3-D98F3B659EFF}"/>
              </a:ext>
            </a:extLst>
          </p:cNvPr>
          <p:cNvCxnSpPr>
            <a:cxnSpLocks/>
          </p:cNvCxnSpPr>
          <p:nvPr userDrawn="1"/>
        </p:nvCxnSpPr>
        <p:spPr>
          <a:xfrm>
            <a:off x="8949643" y="4641057"/>
            <a:ext cx="63953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 Placeholder 5">
            <a:extLst>
              <a:ext uri="{FF2B5EF4-FFF2-40B4-BE49-F238E27FC236}">
                <a16:creationId xmlns:a16="http://schemas.microsoft.com/office/drawing/2014/main" id="{F94E9D4C-A8A0-9746-B69B-B15D83F4CDF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01430" y="562632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B35C4ED9-BDD0-3B41-92BC-DA3DDD2D209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49778" y="562632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2" name="Text Placeholder 5">
            <a:extLst>
              <a:ext uri="{FF2B5EF4-FFF2-40B4-BE49-F238E27FC236}">
                <a16:creationId xmlns:a16="http://schemas.microsoft.com/office/drawing/2014/main" id="{9C035D0F-024B-E54B-A037-89BEA7D50BA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898126" y="562632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B05F8FAC-1EB6-1243-9354-B4841B433C8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146474" y="562632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4" name="Text Placeholder 5">
            <a:extLst>
              <a:ext uri="{FF2B5EF4-FFF2-40B4-BE49-F238E27FC236}">
                <a16:creationId xmlns:a16="http://schemas.microsoft.com/office/drawing/2014/main" id="{505B45FC-6C85-1944-A361-5DD03EFC5F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94822" y="5626324"/>
            <a:ext cx="1997523" cy="29041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2951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6033383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3EB61F-D1D3-864C-AFEB-0A1A8E77B3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48821" y="6207292"/>
            <a:ext cx="2032382" cy="2980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DF9D1642-AB2D-4079-8CA5-52798E9F4DA7}"/>
              </a:ext>
            </a:extLst>
          </p:cNvPr>
          <p:cNvSpPr/>
          <p:nvPr userDrawn="1"/>
        </p:nvSpPr>
        <p:spPr>
          <a:xfrm rot="10800000">
            <a:off x="6096000" y="-887177"/>
            <a:ext cx="8098953" cy="8098953"/>
          </a:xfrm>
          <a:prstGeom prst="pi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CAF18F-D81C-8C46-B9FE-6EF0235735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2690193"/>
            <a:ext cx="6432203" cy="1996802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B7A98C4-F7AD-7241-88C3-24BBA3A392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4947733"/>
            <a:ext cx="5127511" cy="772902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Subhead Lorem Ipsum</a:t>
            </a:r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D5627CD6-F240-4DD1-A829-1C427C6E6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63270" y="-798277"/>
            <a:ext cx="8098953" cy="8098953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0E392-C696-F44F-B994-77A4F5BA68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74" y="432186"/>
            <a:ext cx="2437473" cy="14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9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2899BF-21BE-4066-96D2-884B10741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2"/>
            <a:ext cx="12192000" cy="68580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D4D86E-5EBB-478B-92CC-EC5D74E28444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FF6F4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700E3-0CFF-422B-8801-2B3F78B9F3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B7459D9-C359-45BD-AFCF-E2F2A927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5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5DCFE-9559-441E-BFFB-E9209922D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898" y="-1"/>
            <a:ext cx="4899102" cy="68570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7292898" y="6248400"/>
            <a:ext cx="4899102" cy="609600"/>
          </a:xfrm>
          <a:prstGeom prst="rect">
            <a:avLst/>
          </a:prstGeom>
          <a:solidFill>
            <a:srgbClr val="FF6F4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D260F99-2B1A-D54C-B9B8-353044E665D8}"/>
              </a:ext>
            </a:extLst>
          </p:cNvPr>
          <p:cNvSpPr txBox="1">
            <a:spLocks/>
          </p:cNvSpPr>
          <p:nvPr userDrawn="1"/>
        </p:nvSpPr>
        <p:spPr>
          <a:xfrm>
            <a:off x="648821" y="650961"/>
            <a:ext cx="6432203" cy="97757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Recommended Action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74E108-7537-9D4E-9BC1-F12B0EA8BAB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822" y="2034162"/>
            <a:ext cx="5949942" cy="3786775"/>
          </a:xfrm>
        </p:spPr>
        <p:txBody>
          <a:bodyPr lIns="0" tIns="0" rIns="0" bIns="0" numCol="1" spcCol="27432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 </a:t>
            </a:r>
          </a:p>
        </p:txBody>
      </p:sp>
    </p:spTree>
    <p:extLst>
      <p:ext uri="{BB962C8B-B14F-4D97-AF65-F5344CB8AC3E}">
        <p14:creationId xmlns:p14="http://schemas.microsoft.com/office/powerpoint/2010/main" val="17846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39EC490C-E5A3-481B-BD2F-00AF59E23E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898" y="-26"/>
            <a:ext cx="4899102" cy="6858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7292898" y="6248400"/>
            <a:ext cx="4899102" cy="609600"/>
          </a:xfrm>
          <a:prstGeom prst="rect">
            <a:avLst/>
          </a:prstGeom>
          <a:solidFill>
            <a:srgbClr val="FFC6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9D260F99-2B1A-D54C-B9B8-353044E665D8}"/>
              </a:ext>
            </a:extLst>
          </p:cNvPr>
          <p:cNvSpPr txBox="1">
            <a:spLocks/>
          </p:cNvSpPr>
          <p:nvPr userDrawn="1"/>
        </p:nvSpPr>
        <p:spPr>
          <a:xfrm>
            <a:off x="648821" y="629891"/>
            <a:ext cx="6432203" cy="47251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Key Changes - General Fund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74E108-7537-9D4E-9BC1-F12B0EA8BAB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821" y="2034162"/>
            <a:ext cx="5964415" cy="3786775"/>
          </a:xfrm>
        </p:spPr>
        <p:txBody>
          <a:bodyPr lIns="0" tIns="0" rIns="0" bIns="0" numCol="1" spcCol="27432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Body text here 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7A68DAD8-3BD6-E549-A56B-B0453B2C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0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29C56-8EEE-154D-ABC9-07B1C6EE01D6}"/>
              </a:ext>
            </a:extLst>
          </p:cNvPr>
          <p:cNvSpPr/>
          <p:nvPr userDrawn="1"/>
        </p:nvSpPr>
        <p:spPr>
          <a:xfrm>
            <a:off x="-1" y="6248400"/>
            <a:ext cx="8764859" cy="609600"/>
          </a:xfrm>
          <a:prstGeom prst="rect">
            <a:avLst/>
          </a:prstGeom>
          <a:solidFill>
            <a:srgbClr val="EBB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91A41B-3264-9E45-83D9-4B37AB137F9D}"/>
              </a:ext>
            </a:extLst>
          </p:cNvPr>
          <p:cNvSpPr/>
          <p:nvPr userDrawn="1"/>
        </p:nvSpPr>
        <p:spPr>
          <a:xfrm>
            <a:off x="-1" y="0"/>
            <a:ext cx="8764859" cy="624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8821" y="6392134"/>
            <a:ext cx="909120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1732632"/>
            <a:ext cx="5127511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3546088"/>
            <a:ext cx="5127511" cy="772902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Optional Subhead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E49351-B9EF-42E6-8189-414068EB49DB}"/>
              </a:ext>
            </a:extLst>
          </p:cNvPr>
          <p:cNvCxnSpPr>
            <a:cxnSpLocks/>
          </p:cNvCxnSpPr>
          <p:nvPr userDrawn="1"/>
        </p:nvCxnSpPr>
        <p:spPr>
          <a:xfrm>
            <a:off x="11543179" y="779896"/>
            <a:ext cx="64882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4E03-0578-4F8D-87B7-8FB0E520D32F}"/>
              </a:ext>
            </a:extLst>
          </p:cNvPr>
          <p:cNvCxnSpPr>
            <a:cxnSpLocks/>
          </p:cNvCxnSpPr>
          <p:nvPr userDrawn="1"/>
        </p:nvCxnSpPr>
        <p:spPr>
          <a:xfrm>
            <a:off x="11543179" y="1875451"/>
            <a:ext cx="64882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4A0C5E-C61F-4199-A21E-9188A5717FEC}"/>
              </a:ext>
            </a:extLst>
          </p:cNvPr>
          <p:cNvCxnSpPr>
            <a:cxnSpLocks/>
          </p:cNvCxnSpPr>
          <p:nvPr userDrawn="1"/>
        </p:nvCxnSpPr>
        <p:spPr>
          <a:xfrm>
            <a:off x="11543179" y="2996885"/>
            <a:ext cx="648821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23CEB-A5CE-4896-8C70-C5FBAE12A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897" y="-26"/>
            <a:ext cx="4871477" cy="6858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7292898" y="6248400"/>
            <a:ext cx="4899102" cy="609600"/>
          </a:xfrm>
          <a:prstGeom prst="rect">
            <a:avLst/>
          </a:prstGeom>
          <a:solidFill>
            <a:srgbClr val="FFC6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3"/>
            <a:ext cx="6432203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2627720"/>
            <a:ext cx="6432203" cy="3193217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</a:t>
            </a:r>
          </a:p>
        </p:txBody>
      </p:sp>
    </p:spTree>
    <p:extLst>
      <p:ext uri="{BB962C8B-B14F-4D97-AF65-F5344CB8AC3E}">
        <p14:creationId xmlns:p14="http://schemas.microsoft.com/office/powerpoint/2010/main" val="4505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DBA53-4674-4FED-A336-91B28B511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92898" y="-26"/>
            <a:ext cx="4899102" cy="68598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7292898" y="6248400"/>
            <a:ext cx="4899102" cy="609600"/>
          </a:xfrm>
          <a:prstGeom prst="rect">
            <a:avLst/>
          </a:prstGeom>
          <a:solidFill>
            <a:srgbClr val="FF6F4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7691-03B4-EE48-ADD0-20B995C27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821" y="6392134"/>
            <a:ext cx="909121" cy="300616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21" y="650963"/>
            <a:ext cx="6432203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0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8821" y="2627720"/>
            <a:ext cx="6432203" cy="3193217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</a:t>
            </a:r>
          </a:p>
        </p:txBody>
      </p:sp>
    </p:spTree>
    <p:extLst>
      <p:ext uri="{BB962C8B-B14F-4D97-AF65-F5344CB8AC3E}">
        <p14:creationId xmlns:p14="http://schemas.microsoft.com/office/powerpoint/2010/main" val="397504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E8750-18F3-4E91-90D8-96C421154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"/>
            <a:ext cx="4899102" cy="6858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0" y="6248400"/>
            <a:ext cx="4899102" cy="609600"/>
          </a:xfrm>
          <a:prstGeom prst="rect">
            <a:avLst/>
          </a:prstGeom>
          <a:solidFill>
            <a:srgbClr val="FFC628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450" y="650963"/>
            <a:ext cx="6213730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4680628" y="507227"/>
            <a:ext cx="118696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9450" y="2627720"/>
            <a:ext cx="6213730" cy="3193217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0E2F78-BF4D-0340-BDC8-4C57CD8D0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rcRect/>
          <a:stretch/>
        </p:blipFill>
        <p:spPr>
          <a:xfrm>
            <a:off x="648821" y="6392134"/>
            <a:ext cx="909120" cy="3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4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067085-7429-C547-92AF-AEC966962B76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95F66-E0AA-4509-9494-B3E5AA8A5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"/>
            <a:ext cx="4899102" cy="6858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24103E-E435-4B4C-BB53-C38A54BE9EAD}"/>
              </a:ext>
            </a:extLst>
          </p:cNvPr>
          <p:cNvSpPr/>
          <p:nvPr userDrawn="1"/>
        </p:nvSpPr>
        <p:spPr>
          <a:xfrm>
            <a:off x="0" y="6248400"/>
            <a:ext cx="4899102" cy="609600"/>
          </a:xfrm>
          <a:prstGeom prst="rect">
            <a:avLst/>
          </a:prstGeom>
          <a:solidFill>
            <a:srgbClr val="FF6F4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A58CF6-DD9E-4B40-B20C-80C962BB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29" y="6412706"/>
            <a:ext cx="628650" cy="281538"/>
          </a:xfrm>
        </p:spPr>
        <p:txBody>
          <a:bodyPr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C4CEEE-0324-4C46-A280-95F9A1402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653A8F-DC9B-6345-AFF9-340535A32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450" y="650963"/>
            <a:ext cx="6213730" cy="1571128"/>
          </a:xfrm>
        </p:spPr>
        <p:txBody>
          <a:bodyPr lIns="0" tIns="0" rIns="0" bIns="0" anchor="b"/>
          <a:lstStyle>
            <a:lvl1pPr>
              <a:defRPr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B2980F-0AEF-AD40-AE62-76C815A4CA26}"/>
              </a:ext>
            </a:extLst>
          </p:cNvPr>
          <p:cNvCxnSpPr>
            <a:cxnSpLocks/>
          </p:cNvCxnSpPr>
          <p:nvPr userDrawn="1"/>
        </p:nvCxnSpPr>
        <p:spPr>
          <a:xfrm>
            <a:off x="4680628" y="507227"/>
            <a:ext cx="118696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7452C45-E560-1E45-8092-F080CA1CBE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29450" y="2627720"/>
            <a:ext cx="6213730" cy="3193217"/>
          </a:xfrm>
        </p:spPr>
        <p:txBody>
          <a:bodyPr lIns="0" tIns="0" rIns="0" bIns="0" numCol="1" spcCol="27432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0E2F78-BF4D-0340-BDC8-4C57CD8D0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rcRect/>
          <a:stretch/>
        </p:blipFill>
        <p:spPr>
          <a:xfrm>
            <a:off x="648821" y="6392134"/>
            <a:ext cx="909120" cy="3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2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331DF-57F8-8A42-B02E-332D2B68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95E5-8F7E-E64F-847E-F07BD6677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9F5B2-EC37-2E4A-8AF7-64CF66802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C8E0-745D-5A46-8104-C5A07E61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58F7B-8313-6149-A293-3A5F99CF3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C5FF5-F661-3640-9673-D37187C02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1" r:id="rId3"/>
    <p:sldLayoutId id="2147483670" r:id="rId4"/>
    <p:sldLayoutId id="2147483663" r:id="rId5"/>
    <p:sldLayoutId id="2147483666" r:id="rId6"/>
    <p:sldLayoutId id="2147483667" r:id="rId7"/>
    <p:sldLayoutId id="2147483668" r:id="rId8"/>
    <p:sldLayoutId id="2147483669" r:id="rId9"/>
    <p:sldLayoutId id="2147483679" r:id="rId10"/>
    <p:sldLayoutId id="2147483661" r:id="rId11"/>
    <p:sldLayoutId id="2147483660" r:id="rId12"/>
    <p:sldLayoutId id="2147483675" r:id="rId13"/>
    <p:sldLayoutId id="2147483677" r:id="rId14"/>
    <p:sldLayoutId id="2147483678" r:id="rId15"/>
    <p:sldLayoutId id="2147483662" r:id="rId16"/>
    <p:sldLayoutId id="2147483664" r:id="rId17"/>
    <p:sldLayoutId id="2147483665" r:id="rId18"/>
    <p:sldLayoutId id="2147483672" r:id="rId19"/>
    <p:sldLayoutId id="214748367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3D591-29E1-BA44-9EA0-C034DA49ADEA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r>
              <a:rPr lang="en-US" dirty="0"/>
              <a:t>December 3,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7A15C-640C-DB47-A6B3-AA4BDF81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City of Independence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F77E4-D1FD-8048-B370-F2A5F42BB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Final Budget</a:t>
            </a:r>
          </a:p>
        </p:txBody>
      </p:sp>
    </p:spTree>
    <p:extLst>
      <p:ext uri="{BB962C8B-B14F-4D97-AF65-F5344CB8AC3E}">
        <p14:creationId xmlns:p14="http://schemas.microsoft.com/office/powerpoint/2010/main" val="192940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4CABB1-0F65-41CC-B48A-AF5C31477D49}"/>
              </a:ext>
            </a:extLst>
          </p:cNvPr>
          <p:cNvSpPr/>
          <p:nvPr/>
        </p:nvSpPr>
        <p:spPr>
          <a:xfrm>
            <a:off x="1680257" y="1854843"/>
            <a:ext cx="8831483" cy="3148314"/>
          </a:xfrm>
          <a:prstGeom prst="rect">
            <a:avLst/>
          </a:prstGeom>
          <a:solidFill>
            <a:srgbClr val="F3EFE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5A8AD-4454-49A8-B980-CB487C31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8CAED-56AD-4E10-8A79-0C27639B416D}"/>
              </a:ext>
            </a:extLst>
          </p:cNvPr>
          <p:cNvSpPr txBox="1"/>
          <p:nvPr/>
        </p:nvSpPr>
        <p:spPr>
          <a:xfrm>
            <a:off x="3838936" y="2967335"/>
            <a:ext cx="4514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3648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D5466-AB27-8A4E-913F-31755FC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21" y="650963"/>
            <a:ext cx="8390676" cy="681448"/>
          </a:xfrm>
        </p:spPr>
        <p:txBody>
          <a:bodyPr/>
          <a:lstStyle/>
          <a:p>
            <a:r>
              <a:rPr lang="en-US" dirty="0"/>
              <a:t>2025 Levy Compared to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DC6-139C-B847-8508-AB52CBC9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1138F-DA15-9E3B-745F-757ADDE0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82" y="1901651"/>
            <a:ext cx="8826249" cy="30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0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D5466-AB27-8A4E-913F-31755FC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21" y="650963"/>
            <a:ext cx="8390676" cy="681448"/>
          </a:xfrm>
        </p:spPr>
        <p:txBody>
          <a:bodyPr/>
          <a:lstStyle/>
          <a:p>
            <a:r>
              <a:rPr lang="en-US" dirty="0"/>
              <a:t>Tax Capacity 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DC6-139C-B847-8508-AB52CBC9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DD30A-B3D7-5E52-8CE0-4A29BEB7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34" y="1488735"/>
            <a:ext cx="696833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9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D5466-AB27-8A4E-913F-31755FC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21" y="650963"/>
            <a:ext cx="8390676" cy="681448"/>
          </a:xfrm>
        </p:spPr>
        <p:txBody>
          <a:bodyPr/>
          <a:lstStyle/>
          <a:p>
            <a:r>
              <a:rPr lang="en-US" dirty="0"/>
              <a:t>Tax Capacity Rate Graphs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DC6-139C-B847-8508-AB52CBC9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24813-DC1A-E82A-9111-083B25297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46" y="1557495"/>
            <a:ext cx="8704990" cy="355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D5466-AB27-8A4E-913F-31755FC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53" y="650963"/>
            <a:ext cx="8926979" cy="681448"/>
          </a:xfrm>
        </p:spPr>
        <p:txBody>
          <a:bodyPr>
            <a:normAutofit fontScale="90000"/>
          </a:bodyPr>
          <a:lstStyle/>
          <a:p>
            <a:r>
              <a:rPr lang="en-US" dirty="0"/>
              <a:t>Levy Summary 2019 to 2025 Projected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DC6-139C-B847-8508-AB52CBC9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50AAD-B732-6A61-9F5A-B6DE0EB3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52" y="1382607"/>
            <a:ext cx="5960862" cy="40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D5466-AB27-8A4E-913F-31755FC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20" y="650963"/>
            <a:ext cx="10654905" cy="681448"/>
          </a:xfrm>
        </p:spPr>
        <p:txBody>
          <a:bodyPr>
            <a:normAutofit/>
          </a:bodyPr>
          <a:lstStyle/>
          <a:p>
            <a:r>
              <a:rPr lang="en-US" dirty="0"/>
              <a:t>2025 Projected General Fund Revenue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DC6-139C-B847-8508-AB52CBC9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CD5DC-E53C-5D56-7CCF-602F28CB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77" y="1955560"/>
            <a:ext cx="4433128" cy="2946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29A8C4-CBFD-B9AF-E724-89AF4A884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079" y="1636620"/>
            <a:ext cx="5066215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3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8D5466-AB27-8A4E-913F-31755FC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20" y="650963"/>
            <a:ext cx="10654905" cy="681448"/>
          </a:xfrm>
        </p:spPr>
        <p:txBody>
          <a:bodyPr>
            <a:normAutofit fontScale="90000"/>
          </a:bodyPr>
          <a:lstStyle/>
          <a:p>
            <a:r>
              <a:rPr lang="en-US" dirty="0"/>
              <a:t>2025 Projected General Fund Expenditures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DC6-139C-B847-8508-AB52CBC9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5B30F-E1A3-1724-0848-340C3272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6" y="1501890"/>
            <a:ext cx="3334125" cy="4006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0205A-9B46-D5B8-FBA6-C30F9D577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334" y="1501890"/>
            <a:ext cx="55661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1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4795EB-CE8B-4AA7-A136-94292EC958C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30737" y="1414814"/>
            <a:ext cx="6759722" cy="4028371"/>
          </a:xfrm>
        </p:spPr>
        <p:txBody>
          <a:bodyPr>
            <a:noAutofit/>
          </a:bodyPr>
          <a:lstStyle/>
          <a:p>
            <a:pPr algn="l"/>
            <a:r>
              <a:rPr lang="en-US" sz="1800" b="0" i="0" u="none" strike="noStrike" baseline="0" dirty="0">
                <a:latin typeface="+mn-lt"/>
              </a:rPr>
              <a:t>The general fund tax levy increased $260,893 or 7.40% over prior year. The tax rate calculates to 31.21%. Prior year’s tax rate was 31.47%. Some factors in the change are described below.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Police protection increased $143,574 or 9.24% from the 2024 budget.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Fire services were decreased by $12,754 or 3.20% from the 2024 budget.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Streets increased by $219,185 or 29.99% due to additional funding received from the state.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Elections decreased by $8,532 or 100% due to no elections being held in 2025.</a:t>
            </a:r>
          </a:p>
          <a:p>
            <a:pPr algn="l"/>
            <a:r>
              <a:rPr lang="en-US" sz="1800" b="0" i="0" u="none" strike="noStrike" baseline="0" dirty="0">
                <a:latin typeface="+mn-lt"/>
              </a:rPr>
              <a:t>Building inspection increased by $15,780 or 10.42% due to increased hours budgeted.</a:t>
            </a:r>
            <a:endParaRPr lang="en-US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8684D-CD2E-4C4E-8B23-6C613640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7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88FC9-CD02-411E-B2CD-55E813A9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CEEE-0324-4C46-A280-95F9A14027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3F7CF-DADA-493C-8853-97C2159538D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Approve the levy and budget as presented and certify to the County</a:t>
            </a:r>
          </a:p>
        </p:txBody>
      </p:sp>
    </p:spTree>
    <p:extLst>
      <p:ext uri="{BB962C8B-B14F-4D97-AF65-F5344CB8AC3E}">
        <p14:creationId xmlns:p14="http://schemas.microsoft.com/office/powerpoint/2010/main" val="405318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bdo">
      <a:dk1>
        <a:srgbClr val="393E43"/>
      </a:dk1>
      <a:lt1>
        <a:srgbClr val="FFFFFF"/>
      </a:lt1>
      <a:dk2>
        <a:srgbClr val="4A4F54"/>
      </a:dk2>
      <a:lt2>
        <a:srgbClr val="E7E6E6"/>
      </a:lt2>
      <a:accent1>
        <a:srgbClr val="F3EFE3"/>
      </a:accent1>
      <a:accent2>
        <a:srgbClr val="FF6F48"/>
      </a:accent2>
      <a:accent3>
        <a:srgbClr val="FFC628"/>
      </a:accent3>
      <a:accent4>
        <a:srgbClr val="BADF93"/>
      </a:accent4>
      <a:accent5>
        <a:srgbClr val="194923"/>
      </a:accent5>
      <a:accent6>
        <a:srgbClr val="A2F2E7"/>
      </a:accent6>
      <a:hlink>
        <a:srgbClr val="FF6F48"/>
      </a:hlink>
      <a:folHlink>
        <a:srgbClr val="FFC628"/>
      </a:folHlink>
    </a:clrScheme>
    <a:fontScheme name="Abd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78BB0A4C559408D450F7DBBF4295E" ma:contentTypeVersion="15" ma:contentTypeDescription="Create a new document." ma:contentTypeScope="" ma:versionID="0c465ce42721844b85ca71012f966a6c">
  <xsd:schema xmlns:xsd="http://www.w3.org/2001/XMLSchema" xmlns:xs="http://www.w3.org/2001/XMLSchema" xmlns:p="http://schemas.microsoft.com/office/2006/metadata/properties" xmlns:ns2="9347a940-be72-460f-8dca-fe508d43f291" xmlns:ns3="68a0a434-c0bb-4f74-9f1c-f19a18fda155" targetNamespace="http://schemas.microsoft.com/office/2006/metadata/properties" ma:root="true" ma:fieldsID="ceb5c51583faeb38337474ec3e0b0785" ns2:_="" ns3:_="">
    <xsd:import namespace="9347a940-be72-460f-8dca-fe508d43f291"/>
    <xsd:import namespace="68a0a434-c0bb-4f74-9f1c-f19a18fda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7a940-be72-460f-8dca-fe508d43f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5cc0b3e-4ad1-4e26-9b9f-1a3ae4d38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0a434-c0bb-4f74-9f1c-f19a18fda15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d3e6e3f-58e5-4ea7-aaa0-af3c424c0dfe}" ma:internalName="TaxCatchAll" ma:showField="CatchAllData" ma:web="68a0a434-c0bb-4f74-9f1c-f19a18fda1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3AA65-AABC-4735-989B-AC3427648C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857113-CA84-4531-ACF3-459A07A09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7a940-be72-460f-8dca-fe508d43f291"/>
    <ds:schemaRef ds:uri="68a0a434-c0bb-4f74-9f1c-f19a18fda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177</Words>
  <Application>Microsoft Macintosh PowerPoint</Application>
  <PresentationFormat>Widescreen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City of Independence</vt:lpstr>
      <vt:lpstr>2025 Levy Compared to 2024</vt:lpstr>
      <vt:lpstr>Tax Capacity Graphs</vt:lpstr>
      <vt:lpstr>Tax Capacity Rate Graphs</vt:lpstr>
      <vt:lpstr>Levy Summary 2019 to 2025 Projected</vt:lpstr>
      <vt:lpstr>2025 Projected General Fund Revenue</vt:lpstr>
      <vt:lpstr>2025 Projected General Fund Expenditures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Modern Storytellers</dc:creator>
  <cp:lastModifiedBy>Mark Kaltsas</cp:lastModifiedBy>
  <cp:revision>60</cp:revision>
  <dcterms:created xsi:type="dcterms:W3CDTF">2021-10-04T02:41:14Z</dcterms:created>
  <dcterms:modified xsi:type="dcterms:W3CDTF">2024-12-03T23:17:31Z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bName">
    <vt:lpwstr>Final Budget</vt:lpwstr>
  </property>
  <property fmtid="{D5CDD505-2E9C-101B-9397-08002B2CF9AE}" pid="3" name="tabIndex">
    <vt:lpwstr>5160.2</vt:lpwstr>
  </property>
  <property fmtid="{D5CDD505-2E9C-101B-9397-08002B2CF9AE}" pid="4" name="workpaperIndex">
    <vt:lpwstr>5161.21</vt:lpwstr>
  </property>
</Properties>
</file>